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6" descr="Droplets-HD-Title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algn="ctr" indent="0" marL="0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2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59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9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5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8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algn="ctr" indent="0" marL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9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8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99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00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0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70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0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14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1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72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indent="0" marL="0">
              <a:lnSpc>
                <a:spcPct val="85000"/>
              </a:lnSpc>
              <a:buNone/>
              <a:defRPr b="0" sz="26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3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7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indent="0" marL="0">
              <a:lnSpc>
                <a:spcPct val="85000"/>
              </a:lnSpc>
              <a:buNone/>
              <a:defRPr b="0" sz="26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5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7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7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7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3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3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6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2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2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Picture 10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14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15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16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7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9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48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649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9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9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9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algn="ctr"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69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9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9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7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43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Picture 10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84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85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indent="0" marL="0">
              <a:buNone/>
              <a:defRPr sz="14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86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8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8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  <p:sp>
        <p:nvSpPr>
          <p:cNvPr id="1048690" name="TextBox 12"/>
          <p:cNvSpPr txBox="1"/>
          <p:nvPr/>
        </p:nvSpPr>
        <p:spPr>
          <a:xfrm>
            <a:off x="1001488" y="75416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>
              <a:spcBef>
                <a:spcPct val="0"/>
              </a:spcBef>
              <a:buNone/>
              <a:defRPr b="0" cap="all" sz="320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algn="tl" blurRad="28575" dir="14040000" dist="381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dirty="0" sz="8000" lang="en-US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48691" name="TextBox 13"/>
          <p:cNvSpPr txBox="1"/>
          <p:nvPr/>
        </p:nvSpPr>
        <p:spPr>
          <a:xfrm>
            <a:off x="10557558" y="29935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>
              <a:spcBef>
                <a:spcPct val="0"/>
              </a:spcBef>
              <a:buNone/>
              <a:defRPr b="0" cap="all" sz="320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algn="tl" blurRad="28575" dir="14040000" dist="381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lvl="0"/>
            <a:r>
              <a:rPr dirty="0" sz="8000" lang="en-US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7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38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algn="ctr"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3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4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Picture 12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04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05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06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0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08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0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4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1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1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71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15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2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55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656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5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2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58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659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algn="ctr" indent="0" marL="0">
              <a:lnSpc>
                <a:spcPct val="85000"/>
              </a:lnSpc>
              <a:buNone/>
              <a:defRPr b="0" sz="2200">
                <a:solidFill>
                  <a:schemeClr val="tx1"/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1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662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algn="ctr"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6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7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7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2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7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8" descr="Droplets-HD-Content-R1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679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/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80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8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68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image" Target="../media/image3.png"/><Relationship Id="rId1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8">
            <a:alphaModFix amt="70000"/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/>
          <a:noFill/>
        </p:spPr>
      </p:pic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dirty="0" lang="en-US"/>
              <a:t>8/15/2025</a:t>
            </a:fld>
            <a:endParaRPr dirty="0"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eaLnBrk="1" hangingPunct="1" latinLnBrk="0" rtl="0">
        <a:lnSpc>
          <a:spcPct val="90000"/>
        </a:lnSpc>
        <a:spcBef>
          <a:spcPct val="0"/>
        </a:spcBef>
        <a:buNone/>
        <a:defRPr baseline="0" cap="all" sz="3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baseline="0" cap="all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baseline="0" cap="all" sz="14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1455177" y="1102659"/>
            <a:ext cx="8858718" cy="1519517"/>
          </a:xfrm>
        </p:spPr>
        <p:txBody>
          <a:bodyPr>
            <a:normAutofit fontScale="93750"/>
          </a:bodyPr>
          <a:p>
            <a:r>
              <a:rPr dirty="0" lang="en-US"/>
              <a:t>Small ruminant production and management </a:t>
            </a:r>
          </a:p>
        </p:txBody>
      </p:sp>
      <p:sp>
        <p:nvSpPr>
          <p:cNvPr id="1048587" name="Title 1"/>
          <p:cNvSpPr txBox="1"/>
          <p:nvPr/>
        </p:nvSpPr>
        <p:spPr>
          <a:xfrm>
            <a:off x="1266918" y="3953435"/>
            <a:ext cx="8858718" cy="1519517"/>
          </a:xfrm>
          <a:prstGeom prst="rect"/>
        </p:spPr>
        <p:txBody>
          <a:bodyPr anchor="b" bIns="45720" lIns="91440" rIns="91440" rtlCol="0" tIns="45720" vert="horz">
            <a:normAutofit fontScale="95833" lnSpcReduction="20000"/>
          </a:bodyPr>
          <a:lstStyle>
            <a:lvl1pPr algn="ctr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baseline="0" cap="all" sz="48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dirty="0" lang="en-US"/>
              <a:t>By</a:t>
            </a:r>
          </a:p>
          <a:p>
            <a:endParaRPr dirty="0" lang="en-US"/>
          </a:p>
          <a:p>
            <a:r>
              <a:rPr b="1" dirty="0" lang="en-US">
                <a:latin typeface="Bradley Hand ITC" panose="03070402050302030203" pitchFamily="66" charset="0"/>
              </a:rPr>
              <a:t>Aishatu. Y. </a:t>
            </a:r>
            <a:r>
              <a:rPr b="1" dirty="0" lang="en-US" err="1">
                <a:latin typeface="Bradley Hand ITC" panose="03070402050302030203" pitchFamily="66" charset="0"/>
              </a:rPr>
              <a:t>Girgiri</a:t>
            </a:r>
            <a:r>
              <a:rPr b="1" dirty="0" lang="en-US">
                <a:latin typeface="Bradley Hand ITC" panose="03070402050302030203" pitchFamily="66" charset="0"/>
              </a:rPr>
              <a:t> (ass Prof.)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ctrTitle"/>
          </p:nvPr>
        </p:nvSpPr>
        <p:spPr>
          <a:xfrm>
            <a:off x="1502817" y="494211"/>
            <a:ext cx="9757365" cy="753289"/>
          </a:xfrm>
        </p:spPr>
        <p:txBody>
          <a:bodyPr>
            <a:normAutofit/>
          </a:bodyPr>
          <a:p>
            <a:pPr algn="l"/>
            <a:r>
              <a:rPr dirty="0" sz="3000" lang="en-US"/>
              <a:t>Small ruminant production and management </a:t>
            </a:r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>
          <a:xfrm>
            <a:off x="662146" y="2033451"/>
            <a:ext cx="10371320" cy="3857899"/>
          </a:xfrm>
        </p:spPr>
        <p:txBody>
          <a:bodyPr>
            <a:noAutofit/>
          </a:bodyPr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Sheep and goats are cloven – footed animals </a:t>
            </a:r>
          </a:p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belong to the genus </a:t>
            </a:r>
            <a:r>
              <a:rPr cap="none" dirty="0" sz="2500" lang="en-US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Ovis</a:t>
            </a: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Capra Respectively</a:t>
            </a:r>
          </a:p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Domesticated over 8000 years ago in Africa along river Nile </a:t>
            </a:r>
          </a:p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Sheep and goats breeds in Nigeria originated from Western Asia</a:t>
            </a:r>
          </a:p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Estimated population stood at 22.1 and 34.5 million respectively </a:t>
            </a:r>
          </a:p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Greater numbers are found in villages than in urban areas </a:t>
            </a:r>
          </a:p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Mostly reared by small holder farmers </a:t>
            </a:r>
            <a:r>
              <a:rPr cap="none" dirty="0" sz="2500" lang="en-US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i.e</a:t>
            </a:r>
            <a:r>
              <a:rPr cap="none" dirty="0" sz="2500" 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men, women and children</a:t>
            </a:r>
          </a:p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cap="none" dirty="0" sz="2500" 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indent="-342900" marL="342900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cap="none" dirty="0" sz="2500" 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590" name="Title 1"/>
          <p:cNvSpPr txBox="1"/>
          <p:nvPr/>
        </p:nvSpPr>
        <p:spPr>
          <a:xfrm>
            <a:off x="1502817" y="1075509"/>
            <a:ext cx="8689976" cy="753289"/>
          </a:xfrm>
          <a:prstGeom prst="rect"/>
        </p:spPr>
        <p:txBody>
          <a:bodyPr anchor="b" bIns="45720" lIns="91440" rIns="91440" rtlCol="0" tIns="45720" vert="horz">
            <a:normAutofit/>
          </a:bodyPr>
          <a:lstStyle>
            <a:lvl1pPr algn="ctr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baseline="0" cap="all" sz="48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dirty="0" sz="3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210283"/>
          </a:xfrm>
        </p:spPr>
        <p:txBody>
          <a:bodyPr/>
          <a:p>
            <a:r>
              <a:rPr dirty="0" lang="en-US"/>
              <a:t>Selection for Meat production </a:t>
            </a:r>
          </a:p>
        </p:txBody>
      </p:sp>
      <p:sp>
        <p:nvSpPr>
          <p:cNvPr id="1048597" name="Content Placeholder 2"/>
          <p:cNvSpPr>
            <a:spLocks noGrp="1"/>
          </p:cNvSpPr>
          <p:nvPr>
            <p:ph sz="quarter" idx="13"/>
          </p:nvPr>
        </p:nvSpPr>
        <p:spPr>
          <a:xfrm>
            <a:off x="913775" y="1700886"/>
            <a:ext cx="10363826" cy="3424107"/>
          </a:xfrm>
        </p:spPr>
        <p:txBody>
          <a:bodyPr>
            <a:noAutofit/>
          </a:bodyPr>
          <a:p>
            <a:pPr>
              <a:buFont typeface="Wingdings" panose="05000000000000000000" pitchFamily="2" charset="2"/>
              <a:buChar char="§"/>
            </a:pPr>
            <a:r>
              <a:rPr cap="none" dirty="0" sz="3500" lang="en-US"/>
              <a:t>Important considerations are rapid growth, multiple birth.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cap="none" dirty="0" sz="3500" lang="en-US"/>
              <a:t>Environmental Adaptability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cap="none" dirty="0" sz="3500" lang="en-US"/>
              <a:t>Good conformation </a:t>
            </a:r>
            <a:r>
              <a:rPr cap="none" dirty="0" sz="3500" lang="en-US" err="1"/>
              <a:t>i.e</a:t>
            </a:r>
            <a:r>
              <a:rPr cap="none" dirty="0" sz="3500" lang="en-US"/>
              <a:t> large body size, muscling, sound feet and legs</a:t>
            </a:r>
            <a:endParaRPr dirty="0" sz="350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SELECTION </a:t>
            </a:r>
            <a:r>
              <a:rPr cap="none" dirty="0" lang="en-US"/>
              <a:t>OF BUCKS AND RAMS FOR BREEDING </a:t>
            </a:r>
            <a:endParaRPr dirty="0" lang="en-US"/>
          </a:p>
        </p:txBody>
      </p:sp>
      <p:sp>
        <p:nvSpPr>
          <p:cNvPr id="1048599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p>
            <a:pPr>
              <a:buFont typeface="Wingdings" panose="05000000000000000000" pitchFamily="2" charset="2"/>
              <a:buChar char="v"/>
            </a:pPr>
            <a:r>
              <a:rPr dirty="0" lang="en-US"/>
              <a:t> </a:t>
            </a:r>
            <a:r>
              <a:rPr cap="none" dirty="0" lang="en-US"/>
              <a:t>Most critical decision a breeder has to make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cap="none" dirty="0" lang="en-US"/>
              <a:t>Bucks and rams contribute one-half of the genetics to kids and lambs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cap="none" dirty="0" lang="en-US"/>
              <a:t>Inbreeding can be a problem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cap="none" dirty="0" lang="en-US"/>
              <a:t>Sire selection is directed to improve growth, feed efficiency and carcass quality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cap="none" dirty="0" lang="en-US"/>
              <a:t>Select sires with top performance or records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cap="none" dirty="0" lang="en-US"/>
              <a:t>Avoid selecting bucks and rams with poor libido</a:t>
            </a:r>
            <a:endParaRPr dirty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Importance </a:t>
            </a:r>
            <a:r>
              <a:rPr lang="en-US"/>
              <a:t>of sheep and goats </a:t>
            </a:r>
          </a:p>
        </p:txBody>
      </p:sp>
      <p:sp>
        <p:nvSpPr>
          <p:cNvPr id="1048601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p>
            <a:r>
              <a:rPr cap="none" dirty="0" sz="2500" lang="en-US"/>
              <a:t>Provide milk, meat to humans </a:t>
            </a:r>
          </a:p>
          <a:p>
            <a:r>
              <a:rPr cap="none" dirty="0" sz="2500" lang="en-US"/>
              <a:t>Augment meat and milk supply from cattle </a:t>
            </a:r>
          </a:p>
          <a:p>
            <a:r>
              <a:rPr cap="none" dirty="0" sz="2500" lang="en-US"/>
              <a:t>They provide skin, wool, hair and manure </a:t>
            </a:r>
          </a:p>
          <a:p>
            <a:r>
              <a:rPr cap="none" dirty="0" sz="2500" lang="en-US"/>
              <a:t>They serve as farm investment which can easily be converted into cash</a:t>
            </a:r>
          </a:p>
          <a:p>
            <a:r>
              <a:rPr cap="none" dirty="0" sz="2500" lang="en-US"/>
              <a:t>Form part of dowry and fulfil certain burial ceremonies</a:t>
            </a:r>
          </a:p>
          <a:p>
            <a:r>
              <a:rPr cap="none" dirty="0" sz="2500" lang="en-US"/>
              <a:t>Can be offered to parents as mark of respect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Comparative advantages of sheep and goats over other livestock</a:t>
            </a:r>
          </a:p>
        </p:txBody>
      </p:sp>
      <p:sp>
        <p:nvSpPr>
          <p:cNvPr id="104860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929205"/>
          </a:xfrm>
        </p:spPr>
        <p:txBody>
          <a:bodyPr>
            <a:noAutofit/>
          </a:bodyPr>
          <a:p>
            <a:r>
              <a:rPr cap="none" dirty="0" lang="en-US"/>
              <a:t>Cost of buying is cheaper than that of cattle </a:t>
            </a:r>
          </a:p>
          <a:p>
            <a:r>
              <a:rPr cap="none" dirty="0" lang="en-US"/>
              <a:t>Cost of feeding and maintenance is lower when compared to cattle</a:t>
            </a:r>
          </a:p>
          <a:p>
            <a:r>
              <a:rPr cap="none" dirty="0" lang="en-US"/>
              <a:t>Land requirement is smaller </a:t>
            </a:r>
          </a:p>
          <a:p>
            <a:r>
              <a:rPr cap="none" dirty="0" lang="en-US"/>
              <a:t>Competition for food between humans is reduced compared to poultry and swine.</a:t>
            </a:r>
          </a:p>
          <a:p>
            <a:r>
              <a:rPr cap="none" dirty="0" lang="en-US"/>
              <a:t>Outputs can be sold in a day in a local market</a:t>
            </a:r>
          </a:p>
          <a:p>
            <a:r>
              <a:rPr cap="none" dirty="0" lang="en-US"/>
              <a:t>More prolific than cattle </a:t>
            </a:r>
          </a:p>
          <a:p>
            <a:r>
              <a:rPr cap="none" dirty="0" lang="en-US"/>
              <a:t>Generation interval is less than 2 years about 18 – 21 months </a:t>
            </a:r>
            <a:endParaRPr dirty="0" lang="en-US"/>
          </a:p>
          <a:p>
            <a:r>
              <a:rPr cap="none" dirty="0" lang="en-US"/>
              <a:t>They have multiple births, can increase no; over a short period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Breeds of sheep and goats in Nigeria </a:t>
            </a:r>
          </a:p>
        </p:txBody>
      </p:sp>
      <p:sp>
        <p:nvSpPr>
          <p:cNvPr id="1048605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p>
            <a:pPr>
              <a:buFont typeface="Wingdings" panose="05000000000000000000" pitchFamily="2" charset="2"/>
              <a:buChar char="ü"/>
            </a:pPr>
            <a:r>
              <a:rPr cap="none" dirty="0" lang="en-US" err="1"/>
              <a:t>Balami</a:t>
            </a:r>
            <a:endParaRPr cap="none" dirty="0" lang="en-US"/>
          </a:p>
          <a:p>
            <a:pPr>
              <a:buFont typeface="Wingdings" panose="05000000000000000000" pitchFamily="2" charset="2"/>
              <a:buChar char="ü"/>
            </a:pPr>
            <a:r>
              <a:rPr cap="none" dirty="0" lang="en-US" err="1"/>
              <a:t>Uda</a:t>
            </a:r>
            <a:r>
              <a:rPr cap="none" dirty="0" lang="en-US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cap="none" dirty="0" lang="en-US"/>
              <a:t>Yan </a:t>
            </a:r>
            <a:r>
              <a:rPr cap="none" dirty="0" lang="en-US" err="1"/>
              <a:t>kasa</a:t>
            </a:r>
            <a:r>
              <a:rPr cap="none" dirty="0" lang="en-US"/>
              <a:t> (</a:t>
            </a:r>
            <a:r>
              <a:rPr cap="none" dirty="0" lang="en-US" err="1"/>
              <a:t>Koroji</a:t>
            </a:r>
            <a:r>
              <a:rPr cap="none" dirty="0" lang="en-US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cap="none" dirty="0" lang="en-US"/>
              <a:t>West African Dwarf (</a:t>
            </a:r>
            <a:r>
              <a:rPr cap="none" dirty="0" lang="en-US" err="1"/>
              <a:t>Kirdimi</a:t>
            </a:r>
            <a:r>
              <a:rPr cap="none" dirty="0" lang="en-US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cap="none" dirty="0" lang="en-US"/>
              <a:t>Borno white goat or Sahel – varying coat </a:t>
            </a:r>
            <a:r>
              <a:rPr cap="none" dirty="0" lang="en-US" err="1"/>
              <a:t>colour</a:t>
            </a:r>
            <a:r>
              <a:rPr cap="none" dirty="0" lang="en-US"/>
              <a:t>, but predominantly white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cap="none" dirty="0" lang="en-US" err="1"/>
              <a:t>Maradi</a:t>
            </a:r>
            <a:r>
              <a:rPr cap="none" dirty="0" lang="en-US"/>
              <a:t> or </a:t>
            </a:r>
            <a:r>
              <a:rPr cap="none" dirty="0" lang="en-US" err="1"/>
              <a:t>Sokoto</a:t>
            </a:r>
            <a:r>
              <a:rPr cap="none" dirty="0" lang="en-US"/>
              <a:t> red goat – found in </a:t>
            </a:r>
            <a:r>
              <a:rPr cap="none" dirty="0" lang="en-US" err="1"/>
              <a:t>Sokoto</a:t>
            </a:r>
            <a:r>
              <a:rPr cap="none" dirty="0" lang="en-US"/>
              <a:t> area and parts of Nigeria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cap="none" dirty="0" lang="en-US"/>
              <a:t>West African dwarf (</a:t>
            </a:r>
            <a:r>
              <a:rPr cap="none" dirty="0" lang="en-US" err="1"/>
              <a:t>kirdimi</a:t>
            </a:r>
            <a:r>
              <a:rPr cap="none" dirty="0" lang="en-US"/>
              <a:t>) mostly found in the forest zone of Northern Nigeria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Management systems in sheep and goat production</a:t>
            </a:r>
          </a:p>
        </p:txBody>
      </p:sp>
      <p:sp>
        <p:nvSpPr>
          <p:cNvPr id="1048607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p>
            <a:pPr>
              <a:buFont typeface="Wingdings" panose="05000000000000000000" pitchFamily="2" charset="2"/>
              <a:buChar char="q"/>
            </a:pPr>
            <a:r>
              <a:rPr cap="none" dirty="0" sz="4000" lang="en-US"/>
              <a:t> - Extensive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cap="none" dirty="0" sz="4000" lang="en-US"/>
              <a:t> - Semi-Intensive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cap="none" dirty="0" sz="4000" lang="en-US"/>
              <a:t> - Intensive</a:t>
            </a:r>
            <a:endParaRPr dirty="0" sz="4000"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cap="none" dirty="0" lang="en-US"/>
              <a:t>Small Ruminant Production Types and Systems In Tropical Africa</a:t>
            </a:r>
          </a:p>
        </p:txBody>
      </p:sp>
      <p:sp>
        <p:nvSpPr>
          <p:cNvPr id="1048609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p>
            <a:pPr indent="0" marL="0">
              <a:buNone/>
            </a:pPr>
            <a:r>
              <a:rPr dirty="0" lang="en-US"/>
              <a:t>1. traditional </a:t>
            </a:r>
          </a:p>
          <a:p>
            <a:endParaRPr dirty="0" lang="en-US"/>
          </a:p>
          <a:p>
            <a:endParaRPr dirty="0" lang="en-US"/>
          </a:p>
          <a:p>
            <a:pPr indent="0" marL="0">
              <a:buNone/>
            </a:pPr>
            <a:r>
              <a:rPr dirty="0" lang="en-US"/>
              <a:t>2. Modern </a:t>
            </a:r>
          </a:p>
        </p:txBody>
      </p:sp>
      <p:cxnSp>
        <p:nvCxnSpPr>
          <p:cNvPr id="3145728" name="Straight Arrow Connector 4"/>
          <p:cNvCxnSpPr>
            <a:cxnSpLocks/>
          </p:cNvCxnSpPr>
          <p:nvPr/>
        </p:nvCxnSpPr>
        <p:spPr>
          <a:xfrm flipV="1">
            <a:off x="2913017" y="2413171"/>
            <a:ext cx="1619794" cy="143692"/>
          </a:xfrm>
          <a:prstGeom prst="straightConnector1"/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29" name="Straight Connector 6"/>
          <p:cNvCxnSpPr>
            <a:cxnSpLocks/>
          </p:cNvCxnSpPr>
          <p:nvPr/>
        </p:nvCxnSpPr>
        <p:spPr>
          <a:xfrm>
            <a:off x="2914170" y="2556479"/>
            <a:ext cx="1619794" cy="248194"/>
          </a:xfrm>
          <a:prstGeom prst="line"/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0" name="Straight Arrow Connector 8"/>
          <p:cNvCxnSpPr>
            <a:cxnSpLocks/>
          </p:cNvCxnSpPr>
          <p:nvPr/>
        </p:nvCxnSpPr>
        <p:spPr>
          <a:xfrm>
            <a:off x="2913017" y="2556863"/>
            <a:ext cx="1515292" cy="705394"/>
          </a:xfrm>
          <a:prstGeom prst="straightConnector1"/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8610" name="TextBox 9"/>
          <p:cNvSpPr txBox="1"/>
          <p:nvPr/>
        </p:nvSpPr>
        <p:spPr>
          <a:xfrm>
            <a:off x="4532811" y="2157573"/>
            <a:ext cx="2407023" cy="1294200"/>
          </a:xfrm>
          <a:prstGeom prst="rect"/>
          <a:noFill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dirty="0" lang="en-US"/>
              <a:t>Pastoralist</a:t>
            </a:r>
          </a:p>
          <a:p>
            <a:pPr>
              <a:lnSpc>
                <a:spcPct val="150000"/>
              </a:lnSpc>
            </a:pPr>
            <a:r>
              <a:rPr dirty="0" lang="en-US" err="1"/>
              <a:t>Agropastoralist</a:t>
            </a:r>
            <a:endParaRPr dirty="0" lang="en-US"/>
          </a:p>
          <a:p>
            <a:pPr>
              <a:lnSpc>
                <a:spcPct val="150000"/>
              </a:lnSpc>
            </a:pPr>
            <a:r>
              <a:rPr dirty="0" lang="en-US"/>
              <a:t>Urban</a:t>
            </a:r>
          </a:p>
        </p:txBody>
      </p:sp>
      <p:cxnSp>
        <p:nvCxnSpPr>
          <p:cNvPr id="3145731" name="Straight Arrow Connector 10"/>
          <p:cNvCxnSpPr>
            <a:cxnSpLocks/>
          </p:cNvCxnSpPr>
          <p:nvPr/>
        </p:nvCxnSpPr>
        <p:spPr>
          <a:xfrm flipV="1">
            <a:off x="2406513" y="3883377"/>
            <a:ext cx="1619794" cy="143692"/>
          </a:xfrm>
          <a:prstGeom prst="straightConnector1"/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2" name="Straight Connector 11"/>
          <p:cNvCxnSpPr>
            <a:cxnSpLocks/>
          </p:cNvCxnSpPr>
          <p:nvPr/>
        </p:nvCxnSpPr>
        <p:spPr>
          <a:xfrm>
            <a:off x="2407666" y="4026685"/>
            <a:ext cx="1619794" cy="248194"/>
          </a:xfrm>
          <a:prstGeom prst="line"/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3" name="Straight Arrow Connector 12"/>
          <p:cNvCxnSpPr>
            <a:cxnSpLocks/>
          </p:cNvCxnSpPr>
          <p:nvPr/>
        </p:nvCxnSpPr>
        <p:spPr>
          <a:xfrm>
            <a:off x="2406513" y="4027069"/>
            <a:ext cx="1515292" cy="705394"/>
          </a:xfrm>
          <a:prstGeom prst="straightConnector1"/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4" name="Straight Arrow Connector 13"/>
          <p:cNvCxnSpPr>
            <a:cxnSpLocks/>
          </p:cNvCxnSpPr>
          <p:nvPr/>
        </p:nvCxnSpPr>
        <p:spPr>
          <a:xfrm>
            <a:off x="2419960" y="4032807"/>
            <a:ext cx="1264150" cy="966159"/>
          </a:xfrm>
          <a:prstGeom prst="straightConnector1"/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8611" name="TextBox 15"/>
          <p:cNvSpPr txBox="1"/>
          <p:nvPr/>
        </p:nvSpPr>
        <p:spPr>
          <a:xfrm>
            <a:off x="4051010" y="3604171"/>
            <a:ext cx="2407023" cy="1754326"/>
          </a:xfrm>
          <a:prstGeom prst="rect"/>
          <a:noFill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dirty="0" lang="en-US"/>
              <a:t>Ranching </a:t>
            </a:r>
          </a:p>
          <a:p>
            <a:pPr>
              <a:lnSpc>
                <a:spcPct val="150000"/>
              </a:lnSpc>
            </a:pPr>
            <a:r>
              <a:rPr dirty="0" lang="en-US"/>
              <a:t>Feedlot</a:t>
            </a:r>
          </a:p>
          <a:p>
            <a:pPr>
              <a:lnSpc>
                <a:spcPct val="150000"/>
              </a:lnSpc>
            </a:pPr>
            <a:r>
              <a:rPr dirty="0" lang="en-US"/>
              <a:t>Stations </a:t>
            </a:r>
          </a:p>
          <a:p>
            <a:pPr>
              <a:lnSpc>
                <a:spcPct val="150000"/>
              </a:lnSpc>
            </a:pPr>
            <a:r>
              <a:rPr dirty="0" lang="en-US"/>
              <a:t>Dairy farms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Feeds and feeding </a:t>
            </a:r>
          </a:p>
        </p:txBody>
      </p:sp>
      <p:sp>
        <p:nvSpPr>
          <p:cNvPr id="104861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004023"/>
            <a:ext cx="10363826" cy="3899237"/>
          </a:xfrm>
        </p:spPr>
        <p:txBody>
          <a:bodyPr>
            <a:noAutofit/>
          </a:bodyPr>
          <a:p>
            <a:pPr>
              <a:buFont typeface="Courier New" panose="02070309020205020404" pitchFamily="49" charset="0"/>
              <a:buChar char="o"/>
            </a:pPr>
            <a:r>
              <a:rPr cap="none" dirty="0" sz="2500" lang="en-US"/>
              <a:t>Feeds is the single most costly item (up to 60% of total cost of production)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cap="none" dirty="0" sz="2500" lang="en-US"/>
              <a:t>Nutrition exerts a very large influence on reproduction and milk production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cap="none" dirty="0" sz="2500" lang="en-US"/>
              <a:t>Late gestation and lactation are the most critical periods of nutrition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cap="none" dirty="0" sz="2500" lang="en-US"/>
              <a:t>Maintenance, pregnancy and lactation affects nutritional requirements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cap="none" dirty="0" sz="2500" lang="en-US"/>
              <a:t>Sheep and goats consume 2 – 4% of their body weight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cap="none" dirty="0" sz="2500" lang="en-US"/>
              <a:t>Environmental conditions </a:t>
            </a:r>
            <a:r>
              <a:rPr cap="none" dirty="0" sz="2500" lang="en-US" err="1"/>
              <a:t>i.e</a:t>
            </a:r>
            <a:r>
              <a:rPr cap="none" dirty="0" sz="2500" lang="en-US"/>
              <a:t> cold or severe weather can affect nutritional requirement </a:t>
            </a:r>
            <a:endParaRPr dirty="0" sz="2500"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913773" y="-324015"/>
            <a:ext cx="10364451" cy="1596177"/>
          </a:xfrm>
        </p:spPr>
        <p:txBody>
          <a:bodyPr/>
          <a:p>
            <a:r>
              <a:rPr dirty="0" lang="en-GB"/>
              <a:t>Locally available feed ingredient</a:t>
            </a:r>
            <a:endParaRPr dirty="0" lang="en-NG"/>
          </a:p>
        </p:txBody>
      </p:sp>
      <p:graphicFrame>
        <p:nvGraphicFramePr>
          <p:cNvPr id="4194304" name="Content Placeholder 3"/>
          <p:cNvGraphicFramePr>
            <a:graphicFrameLocks noGrp="1"/>
          </p:cNvGraphicFramePr>
          <p:nvPr>
            <p:ph sz="quarter" idx="13"/>
          </p:nvPr>
        </p:nvGraphicFramePr>
        <p:xfrm>
          <a:off x="1730326" y="956606"/>
          <a:ext cx="7385539" cy="5866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85539"/>
              </a:tblGrid>
              <a:tr h="234092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Millet bran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Maize bran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Sorghum bran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Rice bran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Wheat bran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423707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Soybean milk waste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423707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Cotton seed cake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423707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Sunflower seed meal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Copra meal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423707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Sorrel seed meal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Poultry litter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Tigernut waste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r>
                        <a:rPr dirty="0" sz="2400" lang="en-GB" strike="noStrike" u="none">
                          <a:effectLst/>
                        </a:rPr>
                        <a:t>Dusa </a:t>
                      </a:r>
                      <a:endParaRPr b="0" dirty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423707">
                <a:tc>
                  <a:txBody>
                    <a:bodyPr/>
                    <a:p>
                      <a:pPr algn="l" fontAlgn="b"/>
                      <a:r>
                        <a:rPr sz="2400" lang="en-GB" strike="noStrike" u="none">
                          <a:effectLst/>
                        </a:rPr>
                        <a:t>Dried food leftover</a:t>
                      </a:r>
                      <a:endParaRPr b="0" sz="2400" i="0" lang="en-GB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  <a:tr h="234092">
                <a:tc>
                  <a:txBody>
                    <a:bodyPr/>
                    <a:p>
                      <a:pPr algn="l" fontAlgn="b"/>
                      <a:endParaRPr b="0" dirty="0" sz="2400" i="0" lang="en-NG" strike="noStrike" u="non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7" marR="8987" marT="8987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GB"/>
              <a:t>Classification feed ingredient</a:t>
            </a:r>
            <a:endParaRPr dirty="0" lang="en-NG"/>
          </a:p>
        </p:txBody>
      </p:sp>
      <p:graphicFrame>
        <p:nvGraphicFramePr>
          <p:cNvPr id="4194305" name="Content Placeholder 3"/>
          <p:cNvGraphicFramePr>
            <a:graphicFrameLocks noGrp="1"/>
          </p:cNvGraphicFramePr>
          <p:nvPr>
            <p:ph sz="quarter" idx="13"/>
          </p:nvPr>
        </p:nvGraphicFramePr>
        <p:xfrm>
          <a:off x="1167618" y="1730327"/>
          <a:ext cx="9200271" cy="450915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792003"/>
                <a:gridCol w="2242476"/>
                <a:gridCol w="3634851"/>
                <a:gridCol w="2530941"/>
              </a:tblGrid>
              <a:tr h="901831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dirty="0" sz="2000" lang="en-ZA">
                          <a:effectLst/>
                        </a:rPr>
                        <a:t>S/No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Crop Residues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sz="2000" lang="en-ZA">
                          <a:effectLst/>
                        </a:rPr>
                        <a:t>Agro-Industrial By-Products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sz="2000" lang="en-ZA">
                          <a:effectLst/>
                        </a:rPr>
                        <a:t>Browses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901831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dirty="0" sz="2000" lang="en-ZA">
                          <a:effectLst/>
                        </a:rPr>
                        <a:t>1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Cowpea husk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Maize bran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Faidherbia albida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901831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2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Cowpea haulms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Soybean milk residue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Ziziphus Mauritania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901831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3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Groundnut haulms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dirty="0" sz="2000" lang="en-ZA">
                          <a:effectLst/>
                        </a:rPr>
                        <a:t>Cotton seed cake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 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901831"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sz="2000" lang="en-ZA">
                          <a:effectLst/>
                        </a:rPr>
                        <a:t>4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dirty="0" sz="2000" lang="en-ZA">
                          <a:effectLst/>
                        </a:rPr>
                        <a:t>Sorghum stover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dirty="0" sz="2000" lang="en-ZA">
                          <a:effectLst/>
                        </a:rPr>
                        <a:t>Wheat offal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dirty="0" sz="2000" lang="en-ZA">
                          <a:effectLst/>
                        </a:rPr>
                        <a:t> 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GB"/>
              <a:t>Formulate diet for small ruminant</a:t>
            </a:r>
            <a:endParaRPr dirty="0" lang="en-NG"/>
          </a:p>
        </p:txBody>
      </p:sp>
      <p:graphicFrame>
        <p:nvGraphicFramePr>
          <p:cNvPr id="4194306" name="Content Placeholder 3"/>
          <p:cNvGraphicFramePr>
            <a:graphicFrameLocks noGrp="1"/>
          </p:cNvGraphicFramePr>
          <p:nvPr>
            <p:ph sz="quarter" idx="13"/>
          </p:nvPr>
        </p:nvGraphicFramePr>
        <p:xfrm>
          <a:off x="1195754" y="1800665"/>
          <a:ext cx="8778240" cy="267286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5886252"/>
                <a:gridCol w="2891988"/>
              </a:tblGrid>
              <a:tr h="534572"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sz="2000" lang="en-US">
                          <a:effectLst/>
                        </a:rPr>
                        <a:t>Feed ingredients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dirty="0" sz="2000" lang="en-US">
                          <a:effectLst/>
                        </a:rPr>
                        <a:t>T1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34572"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sz="2000" lang="en-US">
                          <a:effectLst/>
                        </a:rPr>
                        <a:t>Cowpea husk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sz="2000" lang="en-US">
                          <a:effectLst/>
                        </a:rPr>
                        <a:t>20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34572"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sz="2000" lang="en-US">
                          <a:effectLst/>
                        </a:rPr>
                        <a:t>Groundnut haulms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sz="2000" lang="en-US">
                          <a:effectLst/>
                        </a:rPr>
                        <a:t>20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34572"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sz="2000" lang="en-US">
                          <a:effectLst/>
                        </a:rPr>
                        <a:t>Wheat offal 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dirty="0" sz="2000" lang="en-US">
                          <a:effectLst/>
                        </a:rPr>
                        <a:t>30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34572"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sz="2000" lang="en-US">
                          <a:effectLst/>
                        </a:rPr>
                        <a:t>Cottonseed cake</a:t>
                      </a:r>
                      <a:endParaRPr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dirty="0" sz="2000" lang="en-US">
                          <a:effectLst/>
                        </a:rPr>
                        <a:t>25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48617" name="TextBox 5"/>
          <p:cNvSpPr txBox="1"/>
          <p:nvPr/>
        </p:nvSpPr>
        <p:spPr>
          <a:xfrm>
            <a:off x="1431389" y="4785583"/>
            <a:ext cx="6098344" cy="1754326"/>
          </a:xfrm>
          <a:prstGeom prst="rect"/>
          <a:noFill/>
        </p:spPr>
        <p:txBody>
          <a:bodyPr wrap="square">
            <a:spAutoFit/>
          </a:bodyPr>
          <a:p>
            <a:r>
              <a:rPr dirty="0" sz="3600" lang="en-US"/>
              <a:t>Total mixed ratio</a:t>
            </a:r>
          </a:p>
          <a:p>
            <a:r>
              <a:rPr dirty="0" sz="3600" lang="en-US"/>
              <a:t>SH:CH:WO:CSC</a:t>
            </a:r>
          </a:p>
          <a:p>
            <a:r>
              <a:rPr dirty="0" sz="3600" lang="en-US"/>
              <a:t>30 : 15 : 30: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>
          <a:xfrm>
            <a:off x="913775" y="41742"/>
            <a:ext cx="10364451" cy="999267"/>
          </a:xfrm>
        </p:spPr>
        <p:txBody>
          <a:bodyPr/>
          <a:p>
            <a:r>
              <a:rPr dirty="0" lang="en-GB"/>
              <a:t>Hydroponic </a:t>
            </a:r>
            <a:endParaRPr dirty="0" lang="en-NG"/>
          </a:p>
        </p:txBody>
      </p:sp>
      <p:sp>
        <p:nvSpPr>
          <p:cNvPr id="1048619" name="TextBox 4"/>
          <p:cNvSpPr txBox="1"/>
          <p:nvPr/>
        </p:nvSpPr>
        <p:spPr>
          <a:xfrm>
            <a:off x="422031" y="703384"/>
            <a:ext cx="11155680" cy="5573129"/>
          </a:xfrm>
          <a:prstGeom prst="rect"/>
          <a:noFill/>
        </p:spPr>
        <p:txBody>
          <a:bodyPr wrap="square">
            <a:spAutoFit/>
          </a:bodyPr>
          <a:p>
            <a:pPr marL="67945">
              <a:lnSpc>
                <a:spcPct val="150000"/>
              </a:lnSpc>
              <a:spcAft>
                <a:spcPts val="0"/>
              </a:spcAft>
            </a:pPr>
            <a:r>
              <a:rPr b="1" dirty="0" sz="2400" lang="pt-PT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dirty="0" sz="240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Hydroponic fodder production technology is growing of fodder without soil but in water for a maximum of 7-10 days. </a:t>
            </a:r>
          </a:p>
          <a:p>
            <a:pPr marL="67945">
              <a:lnSpc>
                <a:spcPct val="150000"/>
              </a:lnSpc>
              <a:spcAft>
                <a:spcPts val="0"/>
              </a:spcAft>
            </a:pPr>
            <a:r>
              <a:rPr dirty="0" sz="240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Grains such as barley are grown in a hygienic environment free of chemicals, and artificial growth promoters. </a:t>
            </a:r>
          </a:p>
          <a:p>
            <a:pPr marL="67945">
              <a:lnSpc>
                <a:spcPct val="150000"/>
              </a:lnSpc>
              <a:spcAft>
                <a:spcPts val="0"/>
              </a:spcAft>
            </a:pPr>
            <a:r>
              <a:rPr dirty="0" sz="240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Hydroponically fodder requires a small piece of land for production and has high feed quality that is rich with proteins, fibers, vitamins, and minerals with health beneficial effects on animals. </a:t>
            </a:r>
          </a:p>
          <a:p>
            <a:pPr marL="67945">
              <a:lnSpc>
                <a:spcPct val="150000"/>
              </a:lnSpc>
              <a:spcAft>
                <a:spcPts val="0"/>
              </a:spcAft>
            </a:pPr>
            <a:r>
              <a:rPr dirty="0" sz="240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technology is simple requiring minimal effort to achieve the desired goal. </a:t>
            </a: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 embarking on hydroponic fodder production, one should prepare the site, net it and should be close to water source. followings:</a:t>
            </a:r>
            <a:endParaRPr dirty="0" sz="2400"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Table 5"/>
          <p:cNvGraphicFramePr>
            <a:graphicFrameLocks noGrp="1"/>
          </p:cNvGraphicFramePr>
          <p:nvPr/>
        </p:nvGraphicFramePr>
        <p:xfrm>
          <a:off x="3384111" y="2598594"/>
          <a:ext cx="5868670" cy="867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5800"/>
                <a:gridCol w="1956435"/>
                <a:gridCol w="1956435"/>
              </a:tblGrid>
              <a:tr h="0">
                <a:tc>
                  <a:txBody>
                    <a:bodyPr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dirty="0" sz="1200" lang="en-US">
                          <a:effectLst/>
                        </a:rPr>
                        <a:t> </a:t>
                      </a:r>
                      <a:endParaRPr dirty="0"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sz="1200" lang="en-US">
                          <a:effectLst/>
                        </a:rPr>
                        <a:t> </a:t>
                      </a:r>
                      <a:endParaRPr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sz="1200" lang="en-GB">
                        <a:effectLst/>
                      </a:endParaRP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sz="1200" lang="en-US">
                          <a:effectLst/>
                        </a:rPr>
                        <a:t> </a:t>
                      </a:r>
                      <a:endParaRPr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p>
                      <a:pPr algn="just" marL="0" marR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dirty="0" sz="1200" lang="en-US">
                          <a:effectLst/>
                        </a:rPr>
                        <a:t>Day 4</a:t>
                      </a:r>
                      <a:endParaRPr dirty="0"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 marL="0" marR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sz="1200" lang="en-US">
                          <a:effectLst/>
                        </a:rPr>
                        <a:t>Day 5</a:t>
                      </a:r>
                      <a:endParaRPr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 marL="0" marR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dirty="0" sz="1200" lang="en-US">
                          <a:effectLst/>
                        </a:rPr>
                        <a:t>Day 6</a:t>
                      </a:r>
                      <a:endParaRPr dirty="0"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97156" name="Picture 6" descr="IMG-20220426-WA0002"/>
          <p:cNvPicPr>
            <a:picLocks noChangeArrowheads="1"/>
          </p:cNvPicPr>
          <p:nvPr/>
        </p:nvPicPr>
        <p:blipFill>
          <a:blip xmlns:r="http://schemas.openxmlformats.org/officeDocument/2006/relationships" r:embed="rId1" cstate="print"/>
          <a:srcRect/>
          <a:stretch>
            <a:fillRect/>
          </a:stretch>
        </p:blipFill>
        <p:spPr bwMode="auto">
          <a:xfrm>
            <a:off x="3591097" y="452751"/>
            <a:ext cx="1543050" cy="2143125"/>
          </a:xfrm>
          <a:prstGeom prst="rect"/>
          <a:noFill/>
        </p:spPr>
      </p:pic>
      <p:pic>
        <p:nvPicPr>
          <p:cNvPr id="2097157" name="Picture 9" descr="IMG-20220426-WA0009"/>
          <p:cNvPicPr>
            <a:picLocks noChangeArrowheads="1"/>
          </p:cNvPicPr>
          <p:nvPr/>
        </p:nvPicPr>
        <p:blipFill>
          <a:blip xmlns:r="http://schemas.openxmlformats.org/officeDocument/2006/relationships" r:embed="rId2" cstate="print"/>
          <a:srcRect t="6161" b="38942"/>
          <a:stretch>
            <a:fillRect/>
          </a:stretch>
        </p:blipFill>
        <p:spPr bwMode="auto">
          <a:xfrm>
            <a:off x="7181952" y="342312"/>
            <a:ext cx="1905000" cy="2305050"/>
          </a:xfrm>
          <a:prstGeom prst="rect"/>
          <a:noFill/>
        </p:spPr>
      </p:pic>
      <p:graphicFrame>
        <p:nvGraphicFramePr>
          <p:cNvPr id="4194308" name="Table 6"/>
          <p:cNvGraphicFramePr>
            <a:graphicFrameLocks noGrp="1"/>
          </p:cNvGraphicFramePr>
          <p:nvPr/>
        </p:nvGraphicFramePr>
        <p:xfrm>
          <a:off x="3593026" y="6251114"/>
          <a:ext cx="5868670" cy="491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5800"/>
                <a:gridCol w="1956435"/>
                <a:gridCol w="1956435"/>
              </a:tblGrid>
              <a:tr h="0">
                <a:tc>
                  <a:txBody>
                    <a:bodyPr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dirty="0" sz="1200" lang="en-US">
                          <a:effectLst/>
                        </a:rPr>
                        <a:t> </a:t>
                      </a:r>
                      <a:endParaRPr dirty="0"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sz="1200" lang="en-US">
                          <a:effectLst/>
                        </a:rPr>
                        <a:t> </a:t>
                      </a:r>
                      <a:endParaRPr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dirty="0" sz="1200" lang="en-US">
                          <a:effectLst/>
                        </a:rPr>
                        <a:t> </a:t>
                      </a:r>
                      <a:endParaRPr dirty="0"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p>
                      <a:pPr algn="just" marL="0" marR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sz="1200" lang="en-US">
                          <a:effectLst/>
                        </a:rPr>
                        <a:t>Day 7</a:t>
                      </a:r>
                      <a:endParaRPr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 marL="0" marR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dirty="0" sz="1200" lang="en-US">
                          <a:effectLst/>
                        </a:rPr>
                        <a:t>Day 8</a:t>
                      </a:r>
                      <a:endParaRPr dirty="0"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 marL="0" marR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dirty="0" sz="1200" lang="en-US">
                          <a:effectLst/>
                        </a:rPr>
                        <a:t>Harvested fodder (mat)</a:t>
                      </a:r>
                      <a:endParaRPr dirty="0" sz="1100" lang="en-US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97158" name="Picture 7" descr="IMG-20220427-WA0005"/>
          <p:cNvPicPr>
            <a:picLocks noChangeArrowheads="1"/>
          </p:cNvPicPr>
          <p:nvPr/>
        </p:nvPicPr>
        <p:blipFill>
          <a:blip xmlns:r="http://schemas.openxmlformats.org/officeDocument/2006/relationships" r:embed="rId3" cstate="print"/>
          <a:srcRect t="29277" b="10333"/>
          <a:stretch>
            <a:fillRect/>
          </a:stretch>
        </p:blipFill>
        <p:spPr bwMode="auto">
          <a:xfrm>
            <a:off x="3591097" y="4026353"/>
            <a:ext cx="1905000" cy="2219325"/>
          </a:xfrm>
          <a:prstGeom prst="rect"/>
          <a:noFill/>
        </p:spPr>
      </p:pic>
      <p:pic>
        <p:nvPicPr>
          <p:cNvPr id="2097159" name="Picture 10" descr="IMG_20220501_113346_951"/>
          <p:cNvPicPr>
            <a:picLocks noChangeArrowheads="1"/>
          </p:cNvPicPr>
          <p:nvPr/>
        </p:nvPicPr>
        <p:blipFill>
          <a:blip xmlns:r="http://schemas.openxmlformats.org/officeDocument/2006/relationships" r:embed="rId4" cstate="print"/>
          <a:srcRect l="48598" t="2209" r="14124" b="14238"/>
          <a:stretch>
            <a:fillRect/>
          </a:stretch>
        </p:blipFill>
        <p:spPr bwMode="auto">
          <a:xfrm>
            <a:off x="5598491" y="4026353"/>
            <a:ext cx="1743075" cy="2228850"/>
          </a:xfrm>
          <a:prstGeom prst="rect"/>
          <a:noFill/>
        </p:spPr>
      </p:pic>
      <p:pic>
        <p:nvPicPr>
          <p:cNvPr id="2097160" name="Picture 14" descr="IMG_20220501_113626_433"/>
          <p:cNvPicPr>
            <a:picLocks noChangeArrowheads="1"/>
          </p:cNvPicPr>
          <p:nvPr/>
        </p:nvPicPr>
        <p:blipFill>
          <a:blip xmlns:r="http://schemas.openxmlformats.org/officeDocument/2006/relationships" r:embed="rId5" cstate="print"/>
          <a:srcRect l="15961" t="49088" r="5511" b="6544"/>
          <a:stretch>
            <a:fillRect/>
          </a:stretch>
        </p:blipFill>
        <p:spPr bwMode="auto">
          <a:xfrm>
            <a:off x="7343841" y="4235903"/>
            <a:ext cx="1790700" cy="2019300"/>
          </a:xfrm>
          <a:prstGeom prst="rect"/>
          <a:noFill/>
        </p:spPr>
      </p:pic>
      <p:pic>
        <p:nvPicPr>
          <p:cNvPr id="2097161" name="Picture 9" descr="IMG-20220426-WA0009"/>
          <p:cNvPicPr>
            <a:picLocks noChangeArrowheads="1"/>
          </p:cNvPicPr>
          <p:nvPr/>
        </p:nvPicPr>
        <p:blipFill>
          <a:blip xmlns:r="http://schemas.openxmlformats.org/officeDocument/2006/relationships" r:embed="rId2" cstate="print"/>
          <a:srcRect t="6161" b="38942"/>
          <a:stretch>
            <a:fillRect/>
          </a:stretch>
        </p:blipFill>
        <p:spPr bwMode="auto">
          <a:xfrm>
            <a:off x="5276952" y="529700"/>
            <a:ext cx="1905000" cy="2305050"/>
          </a:xfrm>
          <a:prstGeom prst="rect"/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57200" y="474908"/>
            <a:ext cx="8743071" cy="6635190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Marketing of sheep and goats </a:t>
            </a:r>
          </a:p>
        </p:txBody>
      </p:sp>
      <p:sp>
        <p:nvSpPr>
          <p:cNvPr id="1048624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p>
            <a:pPr>
              <a:buFont typeface="Wingdings" panose="05000000000000000000" pitchFamily="2" charset="2"/>
              <a:buChar char="Ø"/>
            </a:pPr>
            <a:r>
              <a:rPr dirty="0" sz="3000" lang="en-US"/>
              <a:t> </a:t>
            </a:r>
            <a:r>
              <a:rPr cap="none" dirty="0" sz="3000" lang="en-US"/>
              <a:t>Involves series of activities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cap="none" dirty="0" sz="3000" lang="en-US"/>
              <a:t>Transfer of farm animals and their products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cap="none" dirty="0" sz="3000" lang="en-US"/>
              <a:t>Selling and buying </a:t>
            </a:r>
            <a:endParaRPr dirty="0" sz="3000"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Marketing channels </a:t>
            </a:r>
          </a:p>
        </p:txBody>
      </p:sp>
      <p:sp>
        <p:nvSpPr>
          <p:cNvPr id="1048626" name="Text Box 4"/>
          <p:cNvSpPr txBox="1"/>
          <p:nvPr/>
        </p:nvSpPr>
        <p:spPr>
          <a:xfrm>
            <a:off x="2668437" y="2440118"/>
            <a:ext cx="1066800" cy="476250"/>
          </a:xfrm>
          <a:prstGeom prst="rect"/>
          <a:solidFill>
            <a:schemeClr val="lt1"/>
          </a:solidFill>
          <a:ln w="19050">
            <a:solidFill>
              <a:schemeClr val="tx1"/>
            </a:solidFill>
          </a:ln>
        </p:spPr>
        <p:txBody>
          <a:bodyPr anchor="t" anchorCtr="0" bIns="45720" compatLnSpc="1" forceAA="0" fromWordArt="0" lIns="91440" numCol="1" rIns="91440" rot="0" rtlCol="0" spcCol="0" spcFirstLastPara="0" tIns="45720" vert="horz" wrap="square">
            <a:prstTxWarp prst="textNoShape"/>
            <a:noAutofit/>
          </a:bodyPr>
          <a:p>
            <a:pPr algn="ctr"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Sheep/ goat owner</a:t>
            </a:r>
            <a:endParaRPr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27" name="Text Box 5"/>
          <p:cNvSpPr txBox="1"/>
          <p:nvPr/>
        </p:nvSpPr>
        <p:spPr>
          <a:xfrm>
            <a:off x="4697262" y="2773493"/>
            <a:ext cx="1066800" cy="371475"/>
          </a:xfrm>
          <a:prstGeom prst="rect"/>
          <a:solidFill>
            <a:schemeClr val="lt1"/>
          </a:solidFill>
          <a:ln w="19050">
            <a:solidFill>
              <a:schemeClr val="tx1"/>
            </a:solidFill>
          </a:ln>
        </p:spPr>
        <p:txBody>
          <a:bodyPr anchor="t" anchorCtr="0" bIns="45720" compatLnSpc="1" forceAA="0" fromWordArt="0" lIns="91440" numCol="1" rIns="91440" rot="0" rtlCol="0" spcCol="0" spcFirstLastPara="0" tIns="45720" vert="horz" wrap="square">
            <a:prstTxWarp prst="textNoShape"/>
            <a:noAutofit/>
          </a:bodyPr>
          <a:p>
            <a:pPr algn="ctr"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Market</a:t>
            </a:r>
            <a:endParaRPr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28" name="Text Box 20"/>
          <p:cNvSpPr txBox="1"/>
          <p:nvPr/>
        </p:nvSpPr>
        <p:spPr>
          <a:xfrm>
            <a:off x="6811177" y="2421068"/>
            <a:ext cx="1609725" cy="504825"/>
          </a:xfrm>
          <a:prstGeom prst="rect"/>
          <a:solidFill>
            <a:schemeClr val="lt1"/>
          </a:solidFill>
          <a:ln w="19050">
            <a:solidFill>
              <a:schemeClr val="tx1"/>
            </a:solidFill>
          </a:ln>
        </p:spPr>
        <p:txBody>
          <a:bodyPr anchor="t" anchorCtr="0" bIns="45720" compatLnSpc="1" forceAA="0" fromWordArt="0" lIns="91440" numCol="1" rIns="91440" rot="0" rtlCol="0" spcCol="0" spcFirstLastPara="0" tIns="45720" vert="horz" wrap="square">
            <a:prstTxWarp prst="textNoShape"/>
            <a:noAutofit/>
          </a:bodyPr>
          <a:p>
            <a:pPr algn="ctr"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Individual buyer, butcher</a:t>
            </a:r>
            <a:endParaRPr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29" name="Text Box 22"/>
          <p:cNvSpPr txBox="1"/>
          <p:nvPr/>
        </p:nvSpPr>
        <p:spPr>
          <a:xfrm>
            <a:off x="5402112" y="3620583"/>
            <a:ext cx="1066800" cy="504825"/>
          </a:xfrm>
          <a:prstGeom prst="rect"/>
          <a:solidFill>
            <a:schemeClr val="lt1"/>
          </a:solidFill>
          <a:ln w="19050">
            <a:solidFill>
              <a:schemeClr val="tx1"/>
            </a:solidFill>
          </a:ln>
        </p:spPr>
        <p:txBody>
          <a:bodyPr anchor="t" anchorCtr="0" bIns="45720" compatLnSpc="1" forceAA="0" fromWordArt="0" lIns="91440" numCol="1" rIns="91440" rot="0" rtlCol="0" spcCol="0" spcFirstLastPara="0" tIns="45720" vert="horz" wrap="square">
            <a:prstTxWarp prst="textNoShape"/>
            <a:noAutofit/>
          </a:bodyPr>
          <a:p>
            <a:pPr algn="ctr"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Wholesale buying agent</a:t>
            </a:r>
            <a:endParaRPr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30" name="Text Box 23"/>
          <p:cNvSpPr txBox="1"/>
          <p:nvPr/>
        </p:nvSpPr>
        <p:spPr>
          <a:xfrm>
            <a:off x="7145187" y="3620583"/>
            <a:ext cx="1066800" cy="504825"/>
          </a:xfrm>
          <a:prstGeom prst="rect"/>
          <a:solidFill>
            <a:schemeClr val="lt1"/>
          </a:solidFill>
          <a:ln w="19050">
            <a:solidFill>
              <a:schemeClr val="tx1"/>
            </a:solidFill>
          </a:ln>
        </p:spPr>
        <p:txBody>
          <a:bodyPr anchor="t" anchorCtr="0" bIns="45720" compatLnSpc="1" forceAA="0" fromWordArt="0" lIns="91440" numCol="1" rIns="91440" rot="0" rtlCol="0" spcCol="0" spcFirstLastPara="0" tIns="45720" vert="horz" wrap="square">
            <a:prstTxWarp prst="textNoShape"/>
            <a:noAutofit/>
          </a:bodyPr>
          <a:p>
            <a:pPr algn="ctr"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Wholesale buyer</a:t>
            </a:r>
            <a:endParaRPr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31" name="Text Box 24"/>
          <p:cNvSpPr txBox="1"/>
          <p:nvPr/>
        </p:nvSpPr>
        <p:spPr>
          <a:xfrm>
            <a:off x="6247491" y="4484007"/>
            <a:ext cx="1166743" cy="530576"/>
          </a:xfrm>
          <a:prstGeom prst="rect"/>
          <a:solidFill>
            <a:schemeClr val="lt1"/>
          </a:solidFill>
          <a:ln w="19050">
            <a:solidFill>
              <a:schemeClr val="tx1"/>
            </a:solidFill>
          </a:ln>
        </p:spPr>
        <p:txBody>
          <a:bodyPr anchor="t" anchorCtr="0" bIns="45720" compatLnSpc="1" forceAA="0" fromWordArt="0" lIns="91440" numCol="1" rIns="91440" rot="0" rtlCol="0" spcCol="0" spcFirstLastPara="0" tIns="45720" vert="horz" wrap="square">
            <a:prstTxWarp prst="textNoShape"/>
            <a:noAutofit/>
          </a:bodyPr>
          <a:p>
            <a:pPr algn="ctr"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dirty="0"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Wholesale/selling agent</a:t>
            </a:r>
            <a:endParaRPr dirty="0"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dirty="0" sz="1200"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dirty="0" sz="1100" lang="en-US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3145735" name="Straight Arrow Connector 15"/>
          <p:cNvCxnSpPr>
            <a:cxnSpLocks/>
          </p:cNvCxnSpPr>
          <p:nvPr/>
        </p:nvCxnSpPr>
        <p:spPr>
          <a:xfrm flipV="1">
            <a:off x="7745262" y="2906843"/>
            <a:ext cx="0" cy="704850"/>
          </a:xfrm>
          <a:prstGeom prst="straightConnector1"/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6" name="Straight Arrow Connector 9"/>
          <p:cNvCxnSpPr>
            <a:cxnSpLocks/>
          </p:cNvCxnSpPr>
          <p:nvPr/>
        </p:nvCxnSpPr>
        <p:spPr>
          <a:xfrm flipV="1">
            <a:off x="3735237" y="2440118"/>
            <a:ext cx="3086100" cy="9525"/>
          </a:xfrm>
          <a:prstGeom prst="straightConnector1"/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7" name="Straight Arrow Connector 10"/>
          <p:cNvCxnSpPr>
            <a:cxnSpLocks/>
          </p:cNvCxnSpPr>
          <p:nvPr/>
        </p:nvCxnSpPr>
        <p:spPr>
          <a:xfrm>
            <a:off x="3734602" y="2659193"/>
            <a:ext cx="981075" cy="123825"/>
          </a:xfrm>
          <a:prstGeom prst="straightConnector1"/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45738" name="Straight Arrow Connector 11"/>
          <p:cNvCxnSpPr>
            <a:cxnSpLocks/>
          </p:cNvCxnSpPr>
          <p:nvPr/>
        </p:nvCxnSpPr>
        <p:spPr>
          <a:xfrm flipV="1">
            <a:off x="5773587" y="2868743"/>
            <a:ext cx="1076325" cy="247650"/>
          </a:xfrm>
          <a:prstGeom prst="straightConnector1"/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9" name="Straight Arrow Connector 12"/>
          <p:cNvCxnSpPr>
            <a:cxnSpLocks/>
          </p:cNvCxnSpPr>
          <p:nvPr/>
        </p:nvCxnSpPr>
        <p:spPr>
          <a:xfrm>
            <a:off x="3734602" y="2935418"/>
            <a:ext cx="1666875" cy="714375"/>
          </a:xfrm>
          <a:prstGeom prst="straightConnector1"/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0" name="Straight Arrow Connector 13"/>
          <p:cNvCxnSpPr>
            <a:cxnSpLocks/>
          </p:cNvCxnSpPr>
          <p:nvPr/>
        </p:nvCxnSpPr>
        <p:spPr>
          <a:xfrm flipV="1">
            <a:off x="6888012" y="2906843"/>
            <a:ext cx="0" cy="1581150"/>
          </a:xfrm>
          <a:prstGeom prst="straightConnector1"/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1" name="Straight Arrow Connector 14"/>
          <p:cNvCxnSpPr>
            <a:cxnSpLocks/>
          </p:cNvCxnSpPr>
          <p:nvPr/>
        </p:nvCxnSpPr>
        <p:spPr>
          <a:xfrm flipV="1">
            <a:off x="7240437" y="4116518"/>
            <a:ext cx="571500" cy="361950"/>
          </a:xfrm>
          <a:prstGeom prst="straightConnector1"/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2" name="Straight Arrow Connector 16"/>
          <p:cNvCxnSpPr>
            <a:cxnSpLocks/>
          </p:cNvCxnSpPr>
          <p:nvPr/>
        </p:nvCxnSpPr>
        <p:spPr>
          <a:xfrm>
            <a:off x="6478437" y="3916493"/>
            <a:ext cx="685800" cy="0"/>
          </a:xfrm>
          <a:prstGeom prst="straightConnector1"/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>
          <a:xfrm>
            <a:off x="927222" y="2017011"/>
            <a:ext cx="10364451" cy="1596177"/>
          </a:xfrm>
        </p:spPr>
        <p:txBody>
          <a:bodyPr/>
          <a:p>
            <a:r>
              <a:rPr dirty="0" lang="en-US"/>
              <a:t>Thanks for listening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lastClr="000000" val="windowText"/>
      </a:dk1>
      <a:lt1>
        <a:sysClr lastClr="FFFFFF" val="window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r="5400000" dist="25400" rotWithShape="0">
              <a:srgbClr val="000000">
                <a:alpha val="28000"/>
              </a:srgbClr>
            </a:outerShdw>
          </a:effectLst>
        </a:effectStyle>
        <a:effectStyle>
          <a:effectLst>
            <a:outerShdw algn="ctr" blurRad="63500" dir="5400000" dist="25400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Introduction</dc:title>
  <dc:creator>Maiduguri Innovative</dc:creator>
  <cp:lastModifiedBy>user</cp:lastModifiedBy>
  <dcterms:created xsi:type="dcterms:W3CDTF">2021-09-18T18:56:28Z</dcterms:created>
  <dcterms:modified xsi:type="dcterms:W3CDTF">2025-08-15T17:25:19Z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fbd2e4d848c0488e868704d0e48845d5</vt:lpwstr>
  </property>
</Properties>
</file>